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76" r:id="rId5"/>
    <p:sldId id="277" r:id="rId6"/>
    <p:sldId id="279" r:id="rId7"/>
    <p:sldId id="280" r:id="rId8"/>
    <p:sldId id="278" r:id="rId9"/>
    <p:sldId id="283" r:id="rId10"/>
    <p:sldId id="287" r:id="rId11"/>
    <p:sldId id="281" r:id="rId12"/>
    <p:sldId id="288" r:id="rId13"/>
    <p:sldId id="289" r:id="rId14"/>
    <p:sldId id="29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1153" autoAdjust="0"/>
  </p:normalViewPr>
  <p:slideViewPr>
    <p:cSldViewPr snapToGrid="0">
      <p:cViewPr varScale="1">
        <p:scale>
          <a:sx n="38" d="100"/>
          <a:sy n="38" d="100"/>
        </p:scale>
        <p:origin x="754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2838E-675F-4FF2-9B97-50559FD4C2EE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347DD-2E59-4119-A992-700B154CE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01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למי של מכיר אותי, אני הראל מזור, ראש צוות וארכיטקט תוכנה בחברת נובה ביום, ואחד המפתחים של אתר </a:t>
            </a:r>
            <a:r>
              <a:rPr lang="en-US" dirty="0"/>
              <a:t>Israel Hiking</a:t>
            </a:r>
            <a:r>
              <a:rPr lang="he-IL" dirty="0"/>
              <a:t> בלילה.</a:t>
            </a:r>
          </a:p>
          <a:p>
            <a:pPr algn="r" rtl="1"/>
            <a:r>
              <a:rPr lang="he-IL" dirty="0"/>
              <a:t>אני אוהב קוד פתוח וטיולים וזה מה שהביא אותי להתחיל את </a:t>
            </a:r>
            <a:r>
              <a:rPr lang="he-IL" dirty="0" err="1"/>
              <a:t>הפרוייקט</a:t>
            </a:r>
            <a:r>
              <a:rPr lang="he-IL" dirty="0"/>
              <a:t> המופלא הזה שנקרא </a:t>
            </a:r>
            <a:r>
              <a:rPr lang="en-US" dirty="0"/>
              <a:t>IHM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אגב כמה מפה מכירים את </a:t>
            </a:r>
            <a:r>
              <a:rPr lang="en-US" dirty="0"/>
              <a:t>IHM</a:t>
            </a:r>
            <a:r>
              <a:rPr lang="he-IL" dirty="0"/>
              <a:t> בהרמת יד?</a:t>
            </a:r>
          </a:p>
          <a:p>
            <a:pPr algn="r" rtl="1"/>
            <a:r>
              <a:rPr lang="he-IL" dirty="0"/>
              <a:t>יפה, מה שאתם אולי קצת פחות מכירים זה את ההיסטוריה של הפרויקט ולאן הוא הולך...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2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הבעיה הראשונה שבאנו לפתור בתחילת הפרויקט, לפני 6 שנים בערך, זו הבעיה המוכרת לכולנו, גם למי שלא מטייל – שאין אינטרנט.</a:t>
            </a:r>
          </a:p>
          <a:p>
            <a:pPr algn="r" rtl="1"/>
            <a:r>
              <a:rPr lang="he-IL" dirty="0"/>
              <a:t>אז במקרים מסוימים זו לא בעיה קשה, כי מתחברים לשכנים, או מפעילים את הפלאפון או זזים קצת הצידה, אבל בשטח בזמן טיול זה לא אפשרי.</a:t>
            </a:r>
          </a:p>
          <a:p>
            <a:pPr algn="r" rtl="1"/>
            <a:r>
              <a:rPr lang="he-IL" dirty="0"/>
              <a:t>אז לפני שש שנים יצרנו מפות, מבוססות </a:t>
            </a:r>
            <a:r>
              <a:rPr lang="en-US" dirty="0"/>
              <a:t>OSM</a:t>
            </a:r>
            <a:r>
              <a:rPr lang="he-IL" dirty="0"/>
              <a:t> שניתן להוריד ולהפעיל באמצעות אפליקציה בשם </a:t>
            </a:r>
            <a:r>
              <a:rPr lang="en-US" dirty="0" err="1"/>
              <a:t>Oruxmaps</a:t>
            </a:r>
            <a:r>
              <a:rPr lang="he-IL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31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את הגרסה הראשונה של המפות נתנו כקובץ להורדה מ- </a:t>
            </a:r>
            <a:r>
              <a:rPr lang="en-US" dirty="0" err="1"/>
              <a:t>dropbox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פרסמנו קצת בפורומים של מייטילים, ג'יפאים ואנדרואיד והדרופבוק נחסם מרוב הורדות!</a:t>
            </a:r>
          </a:p>
          <a:p>
            <a:pPr algn="r" rtl="1"/>
            <a:r>
              <a:rPr lang="he-IL" dirty="0"/>
              <a:t>הבנו שכנראה עשינו משהו טוב.</a:t>
            </a:r>
            <a:endParaRPr lang="en-US" dirty="0"/>
          </a:p>
          <a:p>
            <a:pPr algn="r" rtl="1"/>
            <a:r>
              <a:rPr lang="he-IL" dirty="0"/>
              <a:t>זה היה תחילת המסע, אבל אז פתחנו אוהל וקצת הלכנו לישון עם הנושא הזה.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7CE50-F28A-4C44-A90D-7788BC692D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76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עם הזמן הוספנו אתר, והוספנו לו יכולות כמו תכנון מסלול, שיתוף קל, פתיחת קבצים מכל מיני פורמטים, הוספנו מפת אופניים. שיפרנו ושדרגנו את חווית ה- </a:t>
            </a:r>
            <a:r>
              <a:rPr lang="en-US" dirty="0"/>
              <a:t>online</a:t>
            </a:r>
            <a:r>
              <a:rPr lang="he-IL" dirty="0"/>
              <a:t>, ודי נשארנו את עם הפתרון ל- </a:t>
            </a:r>
            <a:r>
              <a:rPr lang="en-US" dirty="0"/>
              <a:t>offline</a:t>
            </a:r>
            <a:r>
              <a:rPr lang="he-IL" dirty="0"/>
              <a:t> המקורי מלפני שש שנים.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26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שנה שעברה, בכנס הזה בדיוק, הצגתי את השקף הזה – שמראה לאן היו מועדות פנינו מבחינה טכנולוגית:</a:t>
            </a:r>
          </a:p>
          <a:p>
            <a:pPr algn="r" rtl="1"/>
            <a:r>
              <a:rPr lang="en-US" dirty="0" err="1"/>
              <a:t>Mapnik</a:t>
            </a:r>
            <a:r>
              <a:rPr lang="he-IL" dirty="0"/>
              <a:t> – נועד לצורך ציור המפות והוא עובד ל-</a:t>
            </a:r>
            <a:r>
              <a:rPr lang="en-US" dirty="0"/>
              <a:t>OSM </a:t>
            </a:r>
            <a:r>
              <a:rPr lang="he-IL" dirty="0"/>
              <a:t> ברמה עולמית כך שהוא </a:t>
            </a:r>
            <a:r>
              <a:rPr lang="en-US" dirty="0"/>
              <a:t>battle tested</a:t>
            </a:r>
            <a:r>
              <a:rPr lang="he-IL" dirty="0"/>
              <a:t>.</a:t>
            </a:r>
          </a:p>
          <a:p>
            <a:pPr algn="r" rtl="1"/>
            <a:r>
              <a:rPr lang="en-US" dirty="0" err="1"/>
              <a:t>OpenLayers</a:t>
            </a:r>
            <a:r>
              <a:rPr lang="he-IL" dirty="0"/>
              <a:t> – היא ספריית צד לקוח מלאה בהמון יכולות</a:t>
            </a:r>
          </a:p>
          <a:p>
            <a:pPr algn="r" rtl="1"/>
            <a:r>
              <a:rPr lang="en-US" dirty="0" err="1"/>
              <a:t>PostGIS</a:t>
            </a:r>
            <a:r>
              <a:rPr lang="he-IL" dirty="0"/>
              <a:t> ו-</a:t>
            </a:r>
            <a:r>
              <a:rPr lang="en-US" dirty="0"/>
              <a:t>Docker</a:t>
            </a:r>
            <a:r>
              <a:rPr lang="he-IL" dirty="0"/>
              <a:t> – לצורך מיקרו סרוויסים ומסד נתונים מוכח שעובד על נתונים מרחביים.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2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בערך חודשיים אחרי הכנס השקנו את האפליקציה שמבוססת על האתר בעזרת טכנולוגיה שלדעתי היא לא מפחות ממדהימה בשם </a:t>
            </a:r>
            <a:r>
              <a:rPr lang="en-US" dirty="0"/>
              <a:t>Cordova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הטכנולוגיה מאפשרת לקחת אתר אינטרנט ולהפוך אותו לאפליקציה, כאשר יש תוספים המאפשרים להרחיב את יכולות הדפדפן למקרים בהם צריך יכולות </a:t>
            </a:r>
            <a:r>
              <a:rPr lang="he-IL" dirty="0" err="1"/>
              <a:t>נייטיביות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אחת הדוגמאות והסיבה העיקרית שהתחלנו לחקור את זה היה הנושא של הקלטת מסלול ברקע - מה שכרגע לא ניתן לעשות ע"י הדפדפן מכיוון שהוא לא יכול להפעיל תהליכים ברקע.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64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התחלנו את המסע מ- </a:t>
            </a:r>
            <a:r>
              <a:rPr lang="en-US" dirty="0"/>
              <a:t>Leaflet</a:t>
            </a:r>
            <a:r>
              <a:rPr lang="he-IL" dirty="0"/>
              <a:t> – שלא הייתה בה יכולת לסובב את המפה (אפילו שניסינו לעזור </a:t>
            </a:r>
            <a:r>
              <a:rPr lang="he-IL" dirty="0" err="1"/>
              <a:t>לפרוייקט</a:t>
            </a:r>
            <a:r>
              <a:rPr lang="he-IL" dirty="0"/>
              <a:t> דרך </a:t>
            </a:r>
            <a:r>
              <a:rPr lang="he-IL" dirty="0" err="1"/>
              <a:t>גיטהאב</a:t>
            </a:r>
            <a:r>
              <a:rPr lang="he-IL" dirty="0"/>
              <a:t>, הצענו לבדוק ולתרום זמן ע"מ לקדד את זה אבל כל זה לא עזר), והחלטנו לעבור ל- </a:t>
            </a:r>
            <a:r>
              <a:rPr lang="en-US" dirty="0" err="1"/>
              <a:t>Openlayers</a:t>
            </a:r>
            <a:r>
              <a:rPr lang="he-IL" dirty="0"/>
              <a:t> לטובת סיבוב ועוד מלא יכולות אחרות.</a:t>
            </a:r>
          </a:p>
          <a:p>
            <a:pPr algn="r" rtl="1"/>
            <a:r>
              <a:rPr lang="he-IL" dirty="0"/>
              <a:t>ביחד עם המעבר ועם זה שעכשיו יש אפליקציה, התחלנו לחשוב מחדש על נושא ה-</a:t>
            </a:r>
            <a:r>
              <a:rPr lang="en-US" dirty="0"/>
              <a:t>offline </a:t>
            </a:r>
            <a:r>
              <a:rPr lang="he-IL" dirty="0"/>
              <a:t> בעיקר מהזווית של הצגת מפות כשאין קליטה.</a:t>
            </a:r>
          </a:p>
          <a:p>
            <a:pPr algn="r" rtl="1"/>
            <a:r>
              <a:rPr lang="he-IL" dirty="0"/>
              <a:t>אחת הבעיות שרצינו לפתור זה את בעיית נפח המפות – מעבר למפות </a:t>
            </a:r>
            <a:r>
              <a:rPr lang="he-IL" dirty="0" err="1"/>
              <a:t>וקטוריות</a:t>
            </a:r>
            <a:r>
              <a:rPr lang="he-IL" dirty="0"/>
              <a:t> יוריד משמעותית את נפח ההורדה, ייתן זום הרבה יותר גדול וישאיר את התוויות המיושרות בזמן סיבוב.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21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ככה!</a:t>
            </a:r>
          </a:p>
          <a:p>
            <a:pPr algn="r" rtl="1"/>
            <a:endParaRPr lang="he-IL" dirty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36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הבעיה הייתה שכשבדקנו את </a:t>
            </a:r>
            <a:r>
              <a:rPr lang="en-US" dirty="0" err="1"/>
              <a:t>Openlayers</a:t>
            </a:r>
            <a:r>
              <a:rPr lang="he-IL" dirty="0"/>
              <a:t> על מכשירים ניידים הביצועים שלה היו ממש לא טובים. כמעט והתייאשנו בשלב הזה וכבר התחלנו לחשוב שהטכנולוגיה לא מספיק חזקה לדרישות שלנו שכן המפה שלנו היא מפה מסובכת.</a:t>
            </a:r>
          </a:p>
          <a:p>
            <a:pPr algn="r" rtl="1"/>
            <a:r>
              <a:rPr lang="he-IL" dirty="0"/>
              <a:t>אז שמנו את התיק על הגב והמשכנו לצעוד לעבר </a:t>
            </a:r>
            <a:r>
              <a:rPr lang="en-US" dirty="0" err="1"/>
              <a:t>Mapbox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בדקנו שהביצועים טובים, שהמפות נראות טוב, וקיבלנו חוויה טובה.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62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אז אם נחזור לשקף של הטכנולוגיות משנה שעברה, ככה הוא נראה עכשיו:</a:t>
            </a:r>
          </a:p>
          <a:p>
            <a:pPr algn="r" rtl="1"/>
            <a:r>
              <a:rPr lang="he-IL" dirty="0"/>
              <a:t>את </a:t>
            </a:r>
            <a:r>
              <a:rPr lang="en-US" dirty="0" err="1"/>
              <a:t>Mapnik</a:t>
            </a:r>
            <a:r>
              <a:rPr lang="he-IL" dirty="0"/>
              <a:t> כבר לא צריך כי כל מכשיר יצייר את המפות בעזרת המעבד שלו.</a:t>
            </a:r>
          </a:p>
          <a:p>
            <a:pPr algn="r" rtl="1"/>
            <a:r>
              <a:rPr lang="en-US" dirty="0" err="1"/>
              <a:t>Openlayers</a:t>
            </a:r>
            <a:r>
              <a:rPr lang="he-IL" dirty="0"/>
              <a:t> הוכיחה ביצועים לא טובים עבור אריחים </a:t>
            </a:r>
            <a:r>
              <a:rPr lang="he-IL" dirty="0" err="1"/>
              <a:t>וקטוריים</a:t>
            </a:r>
            <a:r>
              <a:rPr lang="he-IL" dirty="0"/>
              <a:t> ולכן עברנו ל- </a:t>
            </a:r>
            <a:r>
              <a:rPr lang="en-US" dirty="0" err="1"/>
              <a:t>Mapbox</a:t>
            </a:r>
            <a:r>
              <a:rPr lang="he-IL" dirty="0"/>
              <a:t>.</a:t>
            </a:r>
          </a:p>
          <a:p>
            <a:pPr algn="r" rtl="1"/>
            <a:r>
              <a:rPr lang="en-US" dirty="0" err="1"/>
              <a:t>PostGIS</a:t>
            </a:r>
            <a:r>
              <a:rPr lang="he-IL" dirty="0"/>
              <a:t>, </a:t>
            </a:r>
            <a:r>
              <a:rPr lang="en-US" dirty="0"/>
              <a:t>docker</a:t>
            </a:r>
            <a:r>
              <a:rPr lang="he-IL" dirty="0"/>
              <a:t>, ו- </a:t>
            </a:r>
            <a:r>
              <a:rPr lang="en-US" dirty="0" err="1"/>
              <a:t>openmaptiles</a:t>
            </a:r>
            <a:r>
              <a:rPr lang="he-IL" dirty="0"/>
              <a:t> הן הטכנולוגיות שמאפשרות יצירת אריחים </a:t>
            </a:r>
            <a:r>
              <a:rPr lang="he-IL" dirty="0" err="1"/>
              <a:t>וקטוריים</a:t>
            </a:r>
            <a:r>
              <a:rPr lang="he-IL" dirty="0"/>
              <a:t> </a:t>
            </a:r>
            <a:r>
              <a:rPr lang="he-IL" dirty="0" err="1"/>
              <a:t>ורסטריים</a:t>
            </a:r>
            <a:r>
              <a:rPr lang="he-IL" dirty="0"/>
              <a:t> ממידע של </a:t>
            </a:r>
            <a:r>
              <a:rPr lang="en-US" dirty="0"/>
              <a:t>OSM</a:t>
            </a:r>
            <a:r>
              <a:rPr lang="he-IL" dirty="0"/>
              <a:t>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88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כמובן שנושא </a:t>
            </a:r>
            <a:r>
              <a:rPr lang="he-IL" dirty="0" err="1"/>
              <a:t>האופליין</a:t>
            </a:r>
            <a:r>
              <a:rPr lang="he-IL" dirty="0"/>
              <a:t> הוא נושא ענק, ודיברתי פה על חלק קטן ממנו. יש עוד הרבה נושאים לכסות בו, לדוגמא:</a:t>
            </a:r>
          </a:p>
          <a:p>
            <a:pPr algn="r" rtl="1"/>
            <a:r>
              <a:rPr lang="he-IL" dirty="0"/>
              <a:t>...</a:t>
            </a:r>
          </a:p>
          <a:p>
            <a:pPr algn="r" rtl="1"/>
            <a:r>
              <a:rPr lang="he-IL" dirty="0"/>
              <a:t>אבל זו כבר הרצאה אחרת </a:t>
            </a:r>
            <a:r>
              <a:rPr lang="he-IL" dirty="0">
                <a:sym typeface="Wingdings" panose="05000000000000000000" pitchFamily="2" charset="2"/>
              </a:rPr>
              <a:t></a:t>
            </a:r>
            <a:endParaRPr lang="he-IL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32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שאלות?</a:t>
            </a:r>
          </a:p>
          <a:p>
            <a:pPr algn="r" rtl="1"/>
            <a:endParaRPr lang="he-IL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8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נשמח אם תרשמו לקבוצת </a:t>
            </a:r>
            <a:r>
              <a:rPr lang="he-IL" dirty="0" err="1"/>
              <a:t>הפייסבוק</a:t>
            </a:r>
            <a:r>
              <a:rPr lang="he-IL" dirty="0"/>
              <a:t> שלנו ותתרמו </a:t>
            </a:r>
            <a:r>
              <a:rPr lang="he-IL" dirty="0" err="1"/>
              <a:t>לפרוייקט</a:t>
            </a:r>
            <a:r>
              <a:rPr lang="he-IL" dirty="0"/>
              <a:t> באתר </a:t>
            </a:r>
            <a:r>
              <a:rPr lang="en-US" dirty="0"/>
              <a:t>giveback</a:t>
            </a:r>
            <a:r>
              <a:rPr lang="he-IL" dirty="0"/>
              <a:t>.</a:t>
            </a:r>
          </a:p>
          <a:p>
            <a:pPr algn="r" rtl="1"/>
            <a:r>
              <a:rPr lang="he-IL"/>
              <a:t>תודה רבה!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7DD-2E59-4119-A992-700B154CEA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4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3D4B7-93BB-431D-B7C6-8149B3267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33E0B-D23C-41A5-8214-C826771AA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0670D-41B8-4FDB-B95C-F9FB16A41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55C6-07B3-4F0B-99B4-E68ECF52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F3D17-83EC-4126-B392-F9F031CB9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78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5CF7C-1F40-40EF-833E-93197994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79D23-096C-4F12-A548-59BB150A0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0F771-137A-4003-9D97-C531E638D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15038-8F56-4F84-BAF2-548BF34B3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86464-1148-4123-82B9-D9422746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5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7FEF-3593-4D22-A001-710C1CEC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CDCBA-9EA5-4E79-A030-5776C5B76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FC0CA-34DD-485C-96B6-5D1F1C64E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E2E11-563C-48F1-B839-27BDE4FB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ADF10-9318-4430-BB0C-E4260E92A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5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B294B-275B-49E8-B5D0-A5F0519B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3CB1C-1BB2-4E5E-9C24-F782F17AD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F2B945-2262-44D7-A7B4-1B7D6C8EB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6932E-F90F-4157-B08A-EBD58FE6D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6973A-2CC9-4943-B4B5-4F8ED283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D69E6-6C4E-4B10-A968-B2D28055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1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3790-EF57-4BB9-B042-578D53DBB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3A344-E919-4744-86AE-DE84B5879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F7448-1B01-447D-A788-FFDEF54D2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5838F-C32E-4247-A40F-FAB0502E18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8FB5D-4CCE-4D9A-BC31-B440A53D45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9F3CC5-27F6-4F51-9C51-C25F5D83C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5A0584-0DFF-4481-805C-83DEF5C0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F85B99-3F54-406B-A1A3-86C4D62A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950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A069F-9644-42C6-BC84-FC66DC0F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E6A00-A568-4A08-A67F-E3C00D803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52D137-71D7-439D-ABBF-A6E73260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246C7-2ACB-4D67-A3D8-97B6E779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2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470F9E-031D-4B97-ADE5-A84F12ED4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FE0CF-F2BB-420C-82C2-C99F342A1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34600-E918-47A1-96B1-FA738DD4B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5F49-4FD0-4E7A-8710-10484D099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F5153-811F-4312-B69D-10EC6D39E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4DC11-8D63-47A2-9724-7C75E7F48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A7918-C536-4F80-B193-BC408D59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2595E-967B-4E09-963F-AF406CEC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BD8D78-17DD-48F8-9A54-25117392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A247-C9C2-45E5-ABC4-BA4A13692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6A5F6-0E50-400E-9024-D0D953818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FB124-D092-4B35-B6BF-67226FD40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D35E93-AD71-4921-922D-7970CC844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4F197-50F9-40E8-AE26-A844CE924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2E7CFB-6A0D-4BCB-A0ED-A869149E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1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2C414-55F0-4535-AAB6-3C2A3DF07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C5186-49EB-4AD2-8379-FB2543370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C56C6-8F91-49A2-B301-DE4C6B629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73EF6-D8EB-49D8-8C57-FADE10FB5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20BB1-EFE6-435A-B9D0-4CCE8B27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DDDFF6-F712-435E-92BA-ABB04C404D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F950A5-160D-413B-881F-AE34C9AC1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C42E3-8CC3-4F3F-9D94-B0C49F0F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BFE19-EA1A-4E44-848F-60D8C5F17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4546A-6D17-4D2F-A116-5BE27FED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1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28F4FD-823D-4064-9928-2787990D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91AD7-1240-4A3D-B126-C88EC7CE4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A86BA-6433-49A8-BD20-17F55C54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8DF38-0038-4E03-A9F8-07FC68C1D294}" type="datetimeFigureOut">
              <a:rPr lang="en-US" smtClean="0"/>
              <a:t>14/06/2019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0F773-B05C-497F-AA04-32B48C651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96FBC-B915-4191-9631-C61F98753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BBF20-F641-47D1-8603-305946A5D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3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israelhiking.osm.org.il/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veback.co.il/project/52018" TargetMode="External"/><Relationship Id="rId5" Type="http://schemas.openxmlformats.org/officeDocument/2006/relationships/hyperlink" Target="https://github.com/IsraelHikingMap/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s://www.facebook.com/groups/994960670559126/" TargetMode="External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0F91BA-DE43-4391-935A-185E2E0C6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6116" y="1765016"/>
            <a:ext cx="4805996" cy="1401448"/>
          </a:xfrm>
        </p:spPr>
        <p:txBody>
          <a:bodyPr anchor="t">
            <a:normAutofit/>
          </a:bodyPr>
          <a:lstStyle/>
          <a:p>
            <a:pPr algn="r" rtl="1"/>
            <a:r>
              <a:rPr lang="he-IL" sz="4400" dirty="0">
                <a:solidFill>
                  <a:srgbClr val="000000"/>
                </a:solidFill>
              </a:rPr>
              <a:t>המסע המופלא אל </a:t>
            </a:r>
            <a:br>
              <a:rPr lang="he-IL" sz="4400" dirty="0">
                <a:solidFill>
                  <a:srgbClr val="000000"/>
                </a:solidFill>
              </a:rPr>
            </a:br>
            <a:r>
              <a:rPr lang="he-IL" sz="4400" dirty="0">
                <a:solidFill>
                  <a:srgbClr val="000000"/>
                </a:solidFill>
              </a:rPr>
              <a:t>ה- </a:t>
            </a:r>
            <a:r>
              <a:rPr lang="en-US" sz="4400" dirty="0">
                <a:solidFill>
                  <a:srgbClr val="000000"/>
                </a:solidFill>
              </a:rPr>
              <a:t> offline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36CB6-CBEF-4CAC-BE1A-A12FA013C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6420" y="926183"/>
            <a:ext cx="4805691" cy="838831"/>
          </a:xfrm>
        </p:spPr>
        <p:txBody>
          <a:bodyPr anchor="b">
            <a:normAutofit/>
          </a:bodyPr>
          <a:lstStyle/>
          <a:p>
            <a:pPr algn="r" rtl="1"/>
            <a:r>
              <a:rPr lang="he-IL" sz="1800" dirty="0">
                <a:solidFill>
                  <a:srgbClr val="000000"/>
                </a:solidFill>
              </a:rPr>
              <a:t>הראל מזור – </a:t>
            </a:r>
            <a:r>
              <a:rPr lang="en-US" sz="1800" dirty="0">
                <a:solidFill>
                  <a:srgbClr val="000000"/>
                </a:solidFill>
              </a:rPr>
              <a:t>Israel Hiking Map </a:t>
            </a:r>
            <a:r>
              <a:rPr lang="he-IL" sz="1800" dirty="0">
                <a:solidFill>
                  <a:srgbClr val="000000"/>
                </a:solidFill>
              </a:rPr>
              <a:t> - 12.6.19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3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3E18E5-FF25-4BC4-B3FB-5A4884CAAE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2050" name="Picture 2" descr="@IsraelHikingMap">
            <a:extLst>
              <a:ext uri="{FF2B5EF4-FFF2-40B4-BE49-F238E27FC236}">
                <a16:creationId xmlns:a16="http://schemas.microsoft.com/office/drawing/2014/main" id="{C2034B51-6FF2-4935-A85E-3D9F5A333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78065" y="580455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08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lh3.googleusercontent.com/Ga4B7StZVjsE8WJuxERBgk8XhQI4sALSMMmlA-a4Cbztcll-szu2uH2gOSzp_Fq8d5AS3n2nuoMqq7HVU03HpUDzJeU0Hmh2S2Os1wCfSt-MRIATltRRBFHAC5MgVcESNu9r0yOcCc95Z3Z-ECD90gotK0J_XDAr6XMs2cI6mn2kQQ6MN-JOQ9NWNtWSob8RgkpuXy-byEFr9BJCUmiqpyFhlySOW3XYkWZ4PoY5lQQ9T5gX7Ytv2eaBwguH0bFQT-AU5ytoGifkaTHum8xoDDgY30T1SJWQDM6rMpKaG45qMYLaOGQAFwtHtilfg-W6Abpo8T7SgjL7Hc8p8qwmDfar2jcS5V6DASy0zhtXXuj33tUfig2ApUHg4KxZYSxJLXXdyi-UYnJp_n8Qw2c66TO5A79a_uZs12UwPD26hHydnX1YXcj7q1CBVuVBMmouBIq5K-pgQsksEOv3h5hLy0id1f4_OThgPuIJGtsSuMjK_riU1mNAV18iDqg-pLUxz_tPY22YT7tzaQvvbGJktPbnNuj0ZDB9xJH2tloOEygcvnugw6qM3n2Lx67l3fjQ2eRoZfB2TjZOvbIo97dFcseCS7xYpnCT4TKe87N6=w1285-h1713-no">
            <a:extLst>
              <a:ext uri="{FF2B5EF4-FFF2-40B4-BE49-F238E27FC236}">
                <a16:creationId xmlns:a16="http://schemas.microsoft.com/office/drawing/2014/main" id="{39FC988D-4B13-4C9D-A28A-93FCD8FE2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4005" y="802613"/>
            <a:ext cx="3939579" cy="5252773"/>
          </a:xfrm>
          <a:prstGeom prst="rect">
            <a:avLst/>
          </a:prstGeom>
          <a:noFill/>
          <a:ln w="127000" cap="sq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open source">
            <a:extLst>
              <a:ext uri="{FF2B5EF4-FFF2-40B4-BE49-F238E27FC236}">
                <a16:creationId xmlns:a16="http://schemas.microsoft.com/office/drawing/2014/main" id="{0822ACBC-3F7B-4BC6-B717-78996C4DF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8416" y="2032567"/>
            <a:ext cx="5303959" cy="2792865"/>
          </a:xfrm>
          <a:prstGeom prst="rect">
            <a:avLst/>
          </a:prstGeom>
          <a:noFill/>
          <a:ln w="127000" cap="sq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6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no connection chrome">
            <a:extLst>
              <a:ext uri="{FF2B5EF4-FFF2-40B4-BE49-F238E27FC236}">
                <a16:creationId xmlns:a16="http://schemas.microsoft.com/office/drawing/2014/main" id="{332DB087-ABFC-4497-9F78-ACC4D1B75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951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rop box">
            <a:extLst>
              <a:ext uri="{FF2B5EF4-FFF2-40B4-BE49-F238E27FC236}">
                <a16:creationId xmlns:a16="http://schemas.microsoft.com/office/drawing/2014/main" id="{87D25BA2-1F02-419D-8A7D-04D3F6C12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3467" y="762343"/>
            <a:ext cx="10905066" cy="533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4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7E935B-BCBA-48A7-89AA-AABB48FB0E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91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8DDB18-EA1D-4C51-8D2C-A0F907CC91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128" y="559676"/>
            <a:ext cx="6220976" cy="995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DB4857-FFD6-4003-8154-24D79A931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128" y="1678358"/>
            <a:ext cx="6220976" cy="995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2249C-623C-4E8E-907F-A508EE42D4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128" y="2797040"/>
            <a:ext cx="3647355" cy="2277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BD22FB-4EB4-4AB7-85BC-4EF325F78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128" y="5197496"/>
            <a:ext cx="6220976" cy="995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19BAA7-1460-4435-B320-150FB08E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IHM Future</a:t>
            </a:r>
          </a:p>
        </p:txBody>
      </p:sp>
    </p:spTree>
    <p:extLst>
      <p:ext uri="{BB962C8B-B14F-4D97-AF65-F5344CB8AC3E}">
        <p14:creationId xmlns:p14="http://schemas.microsoft.com/office/powerpoint/2010/main" val="385803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5BD91E93-F975-44BE-8840-E3EAAA50BC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67" y="776535"/>
            <a:ext cx="5291666" cy="5304929"/>
          </a:xfrm>
          <a:prstGeom prst="rect">
            <a:avLst/>
          </a:prstGeom>
        </p:spPr>
      </p:pic>
      <p:pic>
        <p:nvPicPr>
          <p:cNvPr id="7" name="Content Placeholder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1D9B917-4404-434C-A0F0-1CB30B874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865" y="1312334"/>
            <a:ext cx="5291667" cy="423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54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5DFED5-9305-4F23-8BDE-D726D93B86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67" y="2866435"/>
            <a:ext cx="5294716" cy="112512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B79C297-98A4-4CCE-8DF7-C5716AD24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817" y="2648029"/>
            <a:ext cx="5294715" cy="1561941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E9CB631D-9468-4E8C-B467-BDE5C64F8726}"/>
              </a:ext>
            </a:extLst>
          </p:cNvPr>
          <p:cNvSpPr/>
          <p:nvPr/>
        </p:nvSpPr>
        <p:spPr>
          <a:xfrm>
            <a:off x="5699728" y="3114673"/>
            <a:ext cx="687482" cy="628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4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E607F3B4-E7BC-4BC8-B997-49ACC7E086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43466" y="643467"/>
            <a:ext cx="5372099" cy="5571066"/>
          </a:xfrm>
          <a:prstGeom prst="rect">
            <a:avLst/>
          </a:prstGeom>
        </p:spPr>
      </p:pic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7B65B593-21C6-48DA-8830-EEE545377A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6433" y="643467"/>
            <a:ext cx="53720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5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B79C297-98A4-4CCE-8DF7-C5716AD24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91" y="2648026"/>
            <a:ext cx="5294715" cy="1561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4911B-6F45-4B03-9B43-B7A27C01F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722" y="2721037"/>
            <a:ext cx="4863950" cy="1415921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D0CB7190-166D-4851-B74E-F4F74DA17FD9}"/>
              </a:ext>
            </a:extLst>
          </p:cNvPr>
          <p:cNvSpPr/>
          <p:nvPr/>
        </p:nvSpPr>
        <p:spPr>
          <a:xfrm>
            <a:off x="5699728" y="3114673"/>
            <a:ext cx="687482" cy="628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58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9BAA7-1460-4435-B320-150FB08E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0850" y="463523"/>
            <a:ext cx="4905096" cy="868733"/>
          </a:xfrm>
        </p:spPr>
        <p:txBody>
          <a:bodyPr/>
          <a:lstStyle/>
          <a:p>
            <a:r>
              <a:rPr lang="en-US" dirty="0"/>
              <a:t>Client side rendering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DDB18-EA1D-4C51-8D2C-A0F907CC91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68" y="419976"/>
            <a:ext cx="6220976" cy="995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DB4857-FFD6-4003-8154-24D79A931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68" y="1538658"/>
            <a:ext cx="6220976" cy="995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2249C-623C-4E8E-907F-A508EE42D4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645" y="2657340"/>
            <a:ext cx="3647355" cy="2277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BD22FB-4EB4-4AB7-85BC-4EF325F78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68" y="5057796"/>
            <a:ext cx="6220976" cy="9957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F82471-AD4A-449A-B002-777D15419D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6162" y="1519530"/>
            <a:ext cx="3533775" cy="1028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788957-FDDE-46A2-812A-6617B916F8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1062" y="5019363"/>
            <a:ext cx="4365625" cy="87696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3D5C2CC9-EE13-45A5-A965-B51049E8D7E0}"/>
              </a:ext>
            </a:extLst>
          </p:cNvPr>
          <p:cNvSpPr/>
          <p:nvPr/>
        </p:nvSpPr>
        <p:spPr>
          <a:xfrm>
            <a:off x="6303868" y="3114675"/>
            <a:ext cx="687482" cy="628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1F8BE-9155-4F13-8C59-7D178C508FC9}"/>
              </a:ext>
            </a:extLst>
          </p:cNvPr>
          <p:cNvGrpSpPr/>
          <p:nvPr/>
        </p:nvGrpSpPr>
        <p:grpSpPr>
          <a:xfrm>
            <a:off x="2511425" y="172255"/>
            <a:ext cx="1551820" cy="1356755"/>
            <a:chOff x="1720850" y="203200"/>
            <a:chExt cx="1164470" cy="147193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18657B-1E2F-4045-B799-BE10AAE5FDBF}"/>
                </a:ext>
              </a:extLst>
            </p:cNvPr>
            <p:cNvCxnSpPr>
              <a:cxnSpLocks/>
            </p:cNvCxnSpPr>
            <p:nvPr/>
          </p:nvCxnSpPr>
          <p:spPr>
            <a:xfrm>
              <a:off x="1720850" y="203200"/>
              <a:ext cx="1164470" cy="147193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C69B266-B2D7-401B-B2F1-3E20610E44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0850" y="203200"/>
              <a:ext cx="1164470" cy="147193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43835C-6971-4EBF-95BE-F2F6FEB7A175}"/>
              </a:ext>
            </a:extLst>
          </p:cNvPr>
          <p:cNvGrpSpPr/>
          <p:nvPr/>
        </p:nvGrpSpPr>
        <p:grpSpPr>
          <a:xfrm>
            <a:off x="2872165" y="1653833"/>
            <a:ext cx="830340" cy="860290"/>
            <a:chOff x="1720850" y="203200"/>
            <a:chExt cx="1164470" cy="147193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91C2F8-8A0B-418B-809F-FA2127FCE092}"/>
                </a:ext>
              </a:extLst>
            </p:cNvPr>
            <p:cNvCxnSpPr>
              <a:cxnSpLocks/>
            </p:cNvCxnSpPr>
            <p:nvPr/>
          </p:nvCxnSpPr>
          <p:spPr>
            <a:xfrm>
              <a:off x="1720850" y="203200"/>
              <a:ext cx="1164470" cy="147193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FA37A06-A3B2-4AE9-868B-C0820F1549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0850" y="203200"/>
              <a:ext cx="1164470" cy="147193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9709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no connection chrome">
            <a:extLst>
              <a:ext uri="{FF2B5EF4-FFF2-40B4-BE49-F238E27FC236}">
                <a16:creationId xmlns:a16="http://schemas.microsoft.com/office/drawing/2014/main" id="{1E74F96D-B2A9-44E8-81FA-6221D023D0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5041900" y="2836068"/>
            <a:ext cx="7150100" cy="402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0D1313-E38F-47DA-ABE2-CC6F92E5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Offline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E8364-A7F0-47B5-B332-2303C74E4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Points of interest</a:t>
            </a:r>
          </a:p>
          <a:p>
            <a:r>
              <a:rPr lang="en-US" dirty="0"/>
              <a:t>Routing</a:t>
            </a:r>
          </a:p>
          <a:p>
            <a:r>
              <a:rPr lang="en-US" dirty="0"/>
              <a:t>Search</a:t>
            </a:r>
          </a:p>
          <a:p>
            <a:r>
              <a:rPr lang="en-US" dirty="0"/>
              <a:t>Offline requests queue</a:t>
            </a:r>
          </a:p>
          <a:p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19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questions\">
            <a:extLst>
              <a:ext uri="{FF2B5EF4-FFF2-40B4-BE49-F238E27FC236}">
                <a16:creationId xmlns:a16="http://schemas.microsoft.com/office/drawing/2014/main" id="{C5575FDE-1AA8-41DF-BF0E-18FDE6809C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95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262C-8D38-4308-80B7-E8D416FA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00526-D716-4429-9313-CF4041085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Israel Hiking Map Site: </a:t>
            </a:r>
            <a:r>
              <a:rPr lang="en-US" dirty="0">
                <a:hlinkClick r:id="rId3"/>
              </a:rPr>
              <a:t>Https://israelhiking.osm.org.il/</a:t>
            </a:r>
            <a:endParaRPr lang="en-US" dirty="0"/>
          </a:p>
          <a:p>
            <a:r>
              <a:rPr lang="en-US" dirty="0"/>
              <a:t> Facebook Group: </a:t>
            </a:r>
            <a:r>
              <a:rPr lang="en-US" dirty="0">
                <a:hlinkClick r:id="rId4"/>
              </a:rPr>
              <a:t>https://www.facebook.com/groups/994960670559126/</a:t>
            </a:r>
            <a:endParaRPr lang="en-US" dirty="0"/>
          </a:p>
          <a:p>
            <a:r>
              <a:rPr lang="en-US" dirty="0"/>
              <a:t> GitHub repositories: </a:t>
            </a:r>
            <a:r>
              <a:rPr lang="en-US" dirty="0">
                <a:hlinkClick r:id="rId5"/>
              </a:rPr>
              <a:t>https://github.com/IsraelHikingMap/</a:t>
            </a:r>
            <a:endParaRPr lang="en-US" dirty="0"/>
          </a:p>
          <a:p>
            <a:r>
              <a:rPr lang="en-US" dirty="0"/>
              <a:t> Giveback: </a:t>
            </a:r>
            <a:r>
              <a:rPr lang="en-US" dirty="0">
                <a:hlinkClick r:id="rId6"/>
              </a:rPr>
              <a:t>https://giveback.co.il/project/52018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816D0-B3BC-4400-B763-520354E39A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" y="2371725"/>
            <a:ext cx="490537" cy="478879"/>
          </a:xfrm>
          <a:prstGeom prst="rect">
            <a:avLst/>
          </a:prstGeom>
        </p:spPr>
      </p:pic>
      <p:pic>
        <p:nvPicPr>
          <p:cNvPr id="5" name="Picture 2" descr="@IsraelHikingMap">
            <a:extLst>
              <a:ext uri="{FF2B5EF4-FFF2-40B4-BE49-F238E27FC236}">
                <a16:creationId xmlns:a16="http://schemas.microsoft.com/office/drawing/2014/main" id="{5540B13C-014E-4CAC-8BBD-40D97639D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" y="1794973"/>
            <a:ext cx="498965" cy="49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B38E8A-F526-440A-8213-B8970541B7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949" y="3235863"/>
            <a:ext cx="556115" cy="476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E914F4-1703-42A5-967F-1B359C45F1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449" y="3714678"/>
            <a:ext cx="427831" cy="46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60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734</Words>
  <Application>Microsoft Office PowerPoint</Application>
  <PresentationFormat>Widescreen</PresentationFormat>
  <Paragraphs>64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Office Theme</vt:lpstr>
      <vt:lpstr>המסע המופלא אל  ה-  offline</vt:lpstr>
      <vt:lpstr>PowerPoint Presentation</vt:lpstr>
      <vt:lpstr>PowerPoint Presentation</vt:lpstr>
      <vt:lpstr>PowerPoint Presentation</vt:lpstr>
      <vt:lpstr>PowerPoint Presentation</vt:lpstr>
      <vt:lpstr>IHM Future</vt:lpstr>
      <vt:lpstr>PowerPoint Presentation</vt:lpstr>
      <vt:lpstr>PowerPoint Presentation</vt:lpstr>
      <vt:lpstr>PowerPoint Presentation</vt:lpstr>
      <vt:lpstr>PowerPoint Presentation</vt:lpstr>
      <vt:lpstr>Client side rendering</vt:lpstr>
      <vt:lpstr>More Offline features</vt:lpstr>
      <vt:lpstr>PowerPoint Presentation</vt:lpstr>
      <vt:lpstr>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המסע המופלא אל  ה-  offline</dc:title>
  <dc:creator>Harel Mazor</dc:creator>
  <cp:lastModifiedBy>Harel Mazor</cp:lastModifiedBy>
  <cp:revision>26</cp:revision>
  <dcterms:created xsi:type="dcterms:W3CDTF">2019-05-25T16:23:43Z</dcterms:created>
  <dcterms:modified xsi:type="dcterms:W3CDTF">2019-06-14T08:30:19Z</dcterms:modified>
</cp:coreProperties>
</file>